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2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87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021DF-468D-45DB-B128-D81A8233D2BD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91299-C09D-476C-B028-8014CC242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0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1A31-D183-4060-8E11-5C1C789FC62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3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tif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tiff"/><Relationship Id="rId4" Type="http://schemas.openxmlformats.org/officeDocument/2006/relationships/image" Target="../media/image6.emf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56" y="951045"/>
            <a:ext cx="8229600" cy="376714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Auranofin plus Nicotinamide impact HIV reservoir among ART suppressed HIV individuals</a:t>
            </a:r>
            <a:r>
              <a:rPr lang="en-US" sz="2800" dirty="0">
                <a:solidFill>
                  <a:srgbClr val="FF0000"/>
                </a:solidFill>
              </a:rPr>
              <a:t> (WEPDB0105)</a:t>
            </a:r>
            <a:r>
              <a:rPr 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dirty="0"/>
              <a:t>Ricardo </a:t>
            </a:r>
            <a:r>
              <a:rPr lang="en-GB" sz="2200" dirty="0" err="1"/>
              <a:t>Sobhie</a:t>
            </a:r>
            <a:r>
              <a:rPr lang="en-GB" sz="2200" dirty="0"/>
              <a:t> Diaz; Federal University of Sao Paulo, Brazil</a:t>
            </a:r>
            <a:br>
              <a:rPr lang="en-GB" sz="3200" dirty="0"/>
            </a:b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sz="9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7759"/>
            <a:ext cx="9144000" cy="11627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latin typeface="Raleway" panose="020B0503030101060003"/>
              </a:rPr>
              <a:t>Residual HIV replication + virus/cell latency + viral sanctuaries</a:t>
            </a:r>
          </a:p>
          <a:p>
            <a:r>
              <a:rPr lang="en-US" sz="3600" dirty="0">
                <a:latin typeface="Raleway" panose="020B0503030101060003"/>
              </a:rPr>
              <a:t>Pilot, proof of concept open label randomized clinical trial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(NCT02961829)</a:t>
            </a:r>
          </a:p>
          <a:p>
            <a:r>
              <a:rPr lang="en-US" sz="3600" dirty="0">
                <a:latin typeface="Raleway" panose="020B0503030101060003"/>
              </a:rPr>
              <a:t>30 patients allocated in 6 groups</a:t>
            </a:r>
            <a:b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latin typeface="Raleway" panose="020B0503030101060003"/>
              </a:rPr>
              <a:t> </a:t>
            </a:r>
            <a:endParaRPr lang="en-US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A54827B-9449-4AA5-8523-A7DD501F177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87" y="2490479"/>
            <a:ext cx="6542738" cy="365002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80"/>
            <a:ext cx="8229600" cy="6889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Results: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E162558-8478-4CD2-B040-67F8756A2713}"/>
              </a:ext>
            </a:extLst>
          </p:cNvPr>
          <p:cNvSpPr txBox="1"/>
          <p:nvPr/>
        </p:nvSpPr>
        <p:spPr>
          <a:xfrm flipH="1">
            <a:off x="365764" y="3049599"/>
            <a:ext cx="260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>
                <a:latin typeface="Raleway" panose="020B0503030101060003"/>
              </a:rPr>
              <a:t>Proviral</a:t>
            </a:r>
            <a:r>
              <a:rPr lang="en-US" sz="1200" dirty="0">
                <a:latin typeface="Raleway" panose="020B0503030101060003"/>
              </a:rPr>
              <a:t> HIV DNA over time</a:t>
            </a:r>
            <a:endParaRPr lang="pt-BR" sz="1200" dirty="0">
              <a:latin typeface="Raleway" panose="020B0503030101060003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8AFFFDF-3C0E-453E-BC0C-7ABBADCA53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18" y="896405"/>
            <a:ext cx="2603650" cy="18506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0CDB6B3-9CE0-4B5A-AA94-CDE63F6C273D}"/>
              </a:ext>
            </a:extLst>
          </p:cNvPr>
          <p:cNvSpPr txBox="1"/>
          <p:nvPr/>
        </p:nvSpPr>
        <p:spPr>
          <a:xfrm>
            <a:off x="3219545" y="2874900"/>
            <a:ext cx="28863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5562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Raleway" panose="020B0503030101060003" pitchFamily="34" charset="0"/>
              </a:rPr>
              <a:t>Cell activation markers:</a:t>
            </a:r>
            <a:r>
              <a:rPr lang="en-US" sz="1100" b="1" dirty="0">
                <a:solidFill>
                  <a:srgbClr val="FF0000"/>
                </a:solidFill>
                <a:latin typeface="Raleway" panose="020B0503030101060003" pitchFamily="34" charset="0"/>
              </a:rPr>
              <a:t> </a:t>
            </a:r>
            <a:r>
              <a:rPr lang="en-US" sz="1100" b="1" dirty="0">
                <a:solidFill>
                  <a:schemeClr val="bg1"/>
                </a:solidFill>
                <a:highlight>
                  <a:srgbClr val="000000"/>
                </a:highlight>
                <a:latin typeface="Raleway" panose="020B0503030101060003" pitchFamily="34" charset="0"/>
              </a:rPr>
              <a:t>white bars</a:t>
            </a:r>
            <a:r>
              <a:rPr lang="en-US" sz="1100" b="1" dirty="0">
                <a:solidFill>
                  <a:srgbClr val="FF0000"/>
                </a:solidFill>
                <a:latin typeface="Raleway" panose="020B0503030101060003" pitchFamily="34" charset="0"/>
              </a:rPr>
              <a:t> </a:t>
            </a:r>
            <a:r>
              <a:rPr lang="en-US" sz="1100" b="1" dirty="0">
                <a:latin typeface="Raleway" panose="020B0503030101060003" pitchFamily="34" charset="0"/>
              </a:rPr>
              <a:t>= baseline;</a:t>
            </a:r>
            <a:r>
              <a:rPr lang="en-US" sz="1100" b="1" dirty="0">
                <a:solidFill>
                  <a:srgbClr val="FF0000"/>
                </a:solidFill>
                <a:latin typeface="Raleway" panose="020B0503030101060003" pitchFamily="34" charset="0"/>
              </a:rPr>
              <a:t> </a:t>
            </a:r>
            <a:r>
              <a:rPr lang="en-US" sz="1100" b="1" dirty="0">
                <a:solidFill>
                  <a:srgbClr val="92D050"/>
                </a:solidFill>
                <a:latin typeface="Raleway" panose="020B0503030101060003" pitchFamily="34" charset="0"/>
              </a:rPr>
              <a:t>green bars </a:t>
            </a:r>
            <a:r>
              <a:rPr lang="en-US" sz="1100" b="1" dirty="0">
                <a:latin typeface="Raleway" panose="020B0503030101060003" pitchFamily="34" charset="0"/>
              </a:rPr>
              <a:t>= week 20.</a:t>
            </a:r>
            <a:endParaRPr lang="en-US" altLang="en-US" dirty="0">
              <a:latin typeface="Raleway" panose="020B0503030101060003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587B833-2FB2-46FE-98E2-6F1ED92176AB}"/>
              </a:ext>
            </a:extLst>
          </p:cNvPr>
          <p:cNvSpPr txBox="1"/>
          <p:nvPr/>
        </p:nvSpPr>
        <p:spPr>
          <a:xfrm>
            <a:off x="6346381" y="2804814"/>
            <a:ext cx="2419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Raleway" panose="020B0503030101060003"/>
              </a:rPr>
              <a:t> % of CD4+ T cells CD38+, and CD8+ T cells and CD38+ in G6</a:t>
            </a:r>
            <a:endParaRPr lang="pt-BR" sz="1100" dirty="0">
              <a:latin typeface="Raleway" panose="020B0503030101060003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F53F33-0732-4AF8-9055-8CB05554269D}"/>
              </a:ext>
            </a:extLst>
          </p:cNvPr>
          <p:cNvSpPr txBox="1"/>
          <p:nvPr/>
        </p:nvSpPr>
        <p:spPr>
          <a:xfrm>
            <a:off x="6140969" y="5718008"/>
            <a:ext cx="2678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Raleway" panose="020B0503030101060003"/>
              </a:rPr>
              <a:t>Levels of </a:t>
            </a:r>
            <a:r>
              <a:rPr lang="en-US" sz="1100" dirty="0" err="1">
                <a:latin typeface="Raleway" panose="020B0503030101060003"/>
              </a:rPr>
              <a:t>proviral</a:t>
            </a:r>
            <a:r>
              <a:rPr lang="en-US" sz="1100" dirty="0">
                <a:latin typeface="Raleway" panose="020B0503030101060003"/>
              </a:rPr>
              <a:t> DNA quantitation at PBMCs in G5 and G6. </a:t>
            </a:r>
            <a:endParaRPr lang="pt-BR" sz="1100" dirty="0">
              <a:latin typeface="Raleway" panose="020B0503030101060003"/>
            </a:endParaRPr>
          </a:p>
        </p:txBody>
      </p:sp>
      <p:grpSp>
        <p:nvGrpSpPr>
          <p:cNvPr id="16" name="Grupo 12">
            <a:extLst>
              <a:ext uri="{FF2B5EF4-FFF2-40B4-BE49-F238E27FC236}">
                <a16:creationId xmlns:a16="http://schemas.microsoft.com/office/drawing/2014/main" id="{DC50615B-B897-4EE3-9B54-32ADC41CA321}"/>
              </a:ext>
            </a:extLst>
          </p:cNvPr>
          <p:cNvGrpSpPr/>
          <p:nvPr/>
        </p:nvGrpSpPr>
        <p:grpSpPr>
          <a:xfrm>
            <a:off x="2966089" y="647147"/>
            <a:ext cx="3257550" cy="2237651"/>
            <a:chOff x="31972635" y="4554768"/>
            <a:chExt cx="10241212" cy="3937000"/>
          </a:xfrm>
        </p:grpSpPr>
        <p:pic>
          <p:nvPicPr>
            <p:cNvPr id="17" name="Picture 3">
              <a:extLst>
                <a:ext uri="{FF2B5EF4-FFF2-40B4-BE49-F238E27FC236}">
                  <a16:creationId xmlns:a16="http://schemas.microsoft.com/office/drawing/2014/main" id="{07B45F8F-54ED-40E1-ABED-FD815BCF0DED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72635" y="4561266"/>
              <a:ext cx="5311775" cy="3906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>
              <a:extLst>
                <a:ext uri="{FF2B5EF4-FFF2-40B4-BE49-F238E27FC236}">
                  <a16:creationId xmlns:a16="http://schemas.microsoft.com/office/drawing/2014/main" id="{6AE45600-6A75-46F9-8A8B-05115E52B319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0347" y="4554768"/>
              <a:ext cx="5143500" cy="393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CCCBD289-112B-4C5D-9B3F-1D72235CC3E6}"/>
                </a:ext>
              </a:extLst>
            </p:cNvPr>
            <p:cNvSpPr txBox="1"/>
            <p:nvPr/>
          </p:nvSpPr>
          <p:spPr>
            <a:xfrm>
              <a:off x="32140522" y="4714681"/>
              <a:ext cx="580764" cy="812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2400" b="1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A666B7E9-6DFC-4321-B90B-9BE05783C6A2}"/>
                </a:ext>
              </a:extLst>
            </p:cNvPr>
            <p:cNvSpPr txBox="1"/>
            <p:nvPr/>
          </p:nvSpPr>
          <p:spPr>
            <a:xfrm>
              <a:off x="37266992" y="4714681"/>
              <a:ext cx="580764" cy="812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2400" b="1" dirty="0"/>
            </a:p>
          </p:txBody>
        </p:sp>
      </p:grpSp>
      <p:pic>
        <p:nvPicPr>
          <p:cNvPr id="21" name="Imagem 20">
            <a:extLst>
              <a:ext uri="{FF2B5EF4-FFF2-40B4-BE49-F238E27FC236}">
                <a16:creationId xmlns:a16="http://schemas.microsoft.com/office/drawing/2014/main" id="{2DCBB333-D948-475A-BC78-13A655A17E4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" y="3531403"/>
            <a:ext cx="2768170" cy="1445876"/>
          </a:xfrm>
          <a:prstGeom prst="rect">
            <a:avLst/>
          </a:prstGeom>
          <a:noFill/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94095A76-92AB-40E3-98D9-D3550FCA8B32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268" y="5044030"/>
            <a:ext cx="2768170" cy="1529112"/>
          </a:xfrm>
          <a:prstGeom prst="rect">
            <a:avLst/>
          </a:prstGeom>
          <a:noFill/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40EC6093-EAD1-41AF-9265-B94763D53BF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371" y="3510599"/>
            <a:ext cx="2705729" cy="1529112"/>
          </a:xfrm>
          <a:prstGeom prst="rect">
            <a:avLst/>
          </a:prstGeom>
          <a:noFill/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5B7C5D24-A66D-40AE-99B5-149269A346E7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386" y="5066700"/>
            <a:ext cx="2636179" cy="1664386"/>
          </a:xfrm>
          <a:prstGeom prst="rect">
            <a:avLst/>
          </a:prstGeom>
          <a:noFill/>
        </p:spPr>
      </p:pic>
      <p:pic>
        <p:nvPicPr>
          <p:cNvPr id="26" name="Immagine 1" descr="C:\Users\Hp\Downloads\Data 2 (all groups).tif">
            <a:extLst>
              <a:ext uri="{FF2B5EF4-FFF2-40B4-BE49-F238E27FC236}">
                <a16:creationId xmlns:a16="http://schemas.microsoft.com/office/drawing/2014/main" id="{D2E01819-2527-4C25-B401-7F6AE22A23E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5" y="578127"/>
            <a:ext cx="2770759" cy="2493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60AE3D7-73F8-428B-A30F-6C98B0A2C9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8937" y="3285657"/>
            <a:ext cx="2886332" cy="23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1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13"/>
            <a:ext cx="8229600" cy="59880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Results (</a:t>
            </a:r>
            <a:r>
              <a:rPr lang="en-US" sz="2400" dirty="0" err="1">
                <a:solidFill>
                  <a:srgbClr val="FF0000"/>
                </a:solidFill>
              </a:rPr>
              <a:t>ctd</a:t>
            </a:r>
            <a:r>
              <a:rPr lang="en-US" sz="2400" dirty="0">
                <a:solidFill>
                  <a:srgbClr val="FF0000"/>
                </a:solidFill>
              </a:rPr>
              <a:t>):</a:t>
            </a:r>
            <a:endParaRPr lang="en-US" sz="2400" dirty="0"/>
          </a:p>
          <a:p>
            <a:r>
              <a:rPr lang="en-US" sz="2400" dirty="0"/>
              <a:t>Interventions were safe with no major AE</a:t>
            </a:r>
          </a:p>
          <a:p>
            <a:r>
              <a:rPr lang="en-US" sz="2400" dirty="0">
                <a:latin typeface="Raleway" panose="020B0503030101060003"/>
              </a:rPr>
              <a:t>transient decreases in CD4 counts at weeks 8 and 12 in auranofin groups.</a:t>
            </a:r>
          </a:p>
          <a:p>
            <a:r>
              <a:rPr lang="en-US" sz="2400" dirty="0"/>
              <a:t>Decrease in Ab quantitation over time in G1-5.</a:t>
            </a:r>
          </a:p>
          <a:p>
            <a:r>
              <a:rPr lang="en-US" sz="2000" dirty="0"/>
              <a:t>None of the patients </a:t>
            </a:r>
            <a:r>
              <a:rPr lang="en-US" sz="2000" dirty="0" err="1"/>
              <a:t>negativated</a:t>
            </a:r>
            <a:r>
              <a:rPr lang="en-US" sz="2000" dirty="0"/>
              <a:t> </a:t>
            </a:r>
            <a:r>
              <a:rPr lang="en-US" sz="2000" dirty="0" err="1"/>
              <a:t>Proviral</a:t>
            </a:r>
            <a:r>
              <a:rPr lang="en-US" sz="2000" dirty="0"/>
              <a:t> HIV DNA at rectal biopsies. Correlation between of HIV </a:t>
            </a:r>
            <a:r>
              <a:rPr lang="en-US" sz="2000" dirty="0" err="1"/>
              <a:t>proviral</a:t>
            </a:r>
            <a:r>
              <a:rPr lang="en-US" sz="2000" dirty="0"/>
              <a:t> DNA quantitation at PBMCs and at rectal tissues at baseline but not at the end of study.</a:t>
            </a:r>
          </a:p>
          <a:p>
            <a:pPr marL="0" indent="0">
              <a:buNone/>
            </a:pPr>
            <a:r>
              <a:rPr lang="pt-BR" sz="2400" dirty="0" err="1">
                <a:solidFill>
                  <a:srgbClr val="FF0000"/>
                </a:solidFill>
              </a:rPr>
              <a:t>Conclusions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sz="2400" dirty="0" err="1">
                <a:solidFill>
                  <a:srgbClr val="FF0000"/>
                </a:solidFill>
              </a:rPr>
              <a:t>Discussion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endParaRPr lang="en-US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Auranofin and nicotinamide (NA) significantly decrease viral DNA in intensified ART-treated individuals, with one individual evolving with undetectable levels of HIV </a:t>
            </a:r>
            <a:r>
              <a:rPr lang="en-US" sz="2400" dirty="0" err="1">
                <a:latin typeface="Raleway" panose="020B0503030101060003"/>
              </a:rPr>
              <a:t>proviral</a:t>
            </a:r>
            <a:r>
              <a:rPr lang="en-US" sz="2400" dirty="0">
                <a:latin typeface="Raleway" panose="020B0503030101060003"/>
              </a:rPr>
              <a:t> DNA in PBMCs.</a:t>
            </a:r>
            <a:endParaRPr lang="pt-BR" sz="2400" dirty="0">
              <a:latin typeface="Raleway" panose="020B0503030101060003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There was a decrease in the micro-inflammation levels in the auranofin and NA and ART intensification group (G6) as suggested by the activation markers in the CD4+ and CD8+ T cells.</a:t>
            </a:r>
            <a:endParaRPr lang="pt-BR" sz="2400" dirty="0">
              <a:latin typeface="Raleway" panose="020B0503030101060003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After Autologous Dendritic cell vaccination one individual from G6 also evolved to undetectable levels of HIV </a:t>
            </a:r>
            <a:r>
              <a:rPr lang="en-US" sz="2400" dirty="0" err="1">
                <a:latin typeface="Raleway" panose="020B0503030101060003"/>
              </a:rPr>
              <a:t>proviral</a:t>
            </a:r>
            <a:r>
              <a:rPr lang="en-US" sz="2400" dirty="0">
                <a:latin typeface="Raleway" panose="020B0503030101060003"/>
              </a:rPr>
              <a:t> DNA in PBMCs.</a:t>
            </a:r>
            <a:endParaRPr lang="pt-BR" sz="2400" dirty="0">
              <a:latin typeface="Raleway" panose="020B0503030101060003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Auranofin and nicotinamide administration in combination with intensified ART was well tolerated and safe. </a:t>
            </a:r>
            <a:endParaRPr lang="pt-BR" sz="2400" dirty="0">
              <a:latin typeface="Raleway" panose="020B0503030101060003"/>
            </a:endParaRPr>
          </a:p>
        </p:txBody>
      </p:sp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6869</TotalTime>
  <Words>272</Words>
  <Application>Microsoft Office PowerPoint</Application>
  <PresentationFormat>Apresentação na tela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Raleway</vt:lpstr>
      <vt:lpstr>Roboto</vt:lpstr>
      <vt:lpstr>AIDS 2016_Template</vt:lpstr>
      <vt:lpstr>Auranofin plus Nicotinamide impact HIV reservoir among ART suppressed HIV individuals (WEPDB0105)  Ricardo Sobhie Diaz; Federal University of Sao Paulo, Brazil   </vt:lpstr>
      <vt:lpstr>Results: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Ricardo Diaz</cp:lastModifiedBy>
  <cp:revision>42</cp:revision>
  <cp:lastPrinted>2017-01-16T15:31:13Z</cp:lastPrinted>
  <dcterms:created xsi:type="dcterms:W3CDTF">2017-01-13T09:09:35Z</dcterms:created>
  <dcterms:modified xsi:type="dcterms:W3CDTF">2018-07-25T15:50:51Z</dcterms:modified>
</cp:coreProperties>
</file>